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456" r:id="rId2"/>
    <p:sldId id="582" r:id="rId3"/>
    <p:sldId id="597" r:id="rId4"/>
    <p:sldId id="583" r:id="rId5"/>
    <p:sldId id="619" r:id="rId6"/>
    <p:sldId id="598" r:id="rId7"/>
    <p:sldId id="620" r:id="rId8"/>
    <p:sldId id="645" r:id="rId9"/>
    <p:sldId id="646" r:id="rId10"/>
    <p:sldId id="647" r:id="rId11"/>
    <p:sldId id="648" r:id="rId12"/>
    <p:sldId id="625" r:id="rId13"/>
    <p:sldId id="599" r:id="rId14"/>
    <p:sldId id="602" r:id="rId15"/>
    <p:sldId id="626" r:id="rId16"/>
    <p:sldId id="629" r:id="rId17"/>
    <p:sldId id="630" r:id="rId18"/>
    <p:sldId id="635" r:id="rId19"/>
    <p:sldId id="631" r:id="rId20"/>
    <p:sldId id="627" r:id="rId21"/>
    <p:sldId id="628" r:id="rId22"/>
    <p:sldId id="632" r:id="rId23"/>
    <p:sldId id="633" r:id="rId24"/>
    <p:sldId id="634" r:id="rId25"/>
    <p:sldId id="636" r:id="rId26"/>
    <p:sldId id="637" r:id="rId27"/>
    <p:sldId id="638" r:id="rId28"/>
    <p:sldId id="639" r:id="rId29"/>
    <p:sldId id="640" r:id="rId30"/>
    <p:sldId id="641" r:id="rId31"/>
    <p:sldId id="642" r:id="rId32"/>
    <p:sldId id="643" r:id="rId33"/>
    <p:sldId id="644" r:id="rId34"/>
    <p:sldId id="600" r:id="rId35"/>
    <p:sldId id="594" r:id="rId36"/>
    <p:sldId id="612" r:id="rId37"/>
    <p:sldId id="58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 dirty="0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 dirty="0">
                <a:solidFill>
                  <a:srgbClr val="F2F2F2"/>
                </a:solidFill>
              </a:rPr>
              <a:t>ĐỒ ÁN MÔN HỌC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487251" y="173999"/>
            <a:ext cx="8749113" cy="6134437"/>
            <a:chOff x="682698" y="-1225623"/>
            <a:chExt cx="9995563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9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ANTN2020</a:t>
              </a:r>
            </a:p>
            <a:p>
              <a:pPr marL="210736" algn="r"/>
              <a:r>
                <a:rPr lang="en-US" b="1" dirty="0" err="1">
                  <a:solidFill>
                    <a:schemeClr val="lt1"/>
                  </a:solidFill>
                </a:rPr>
                <a:t>Nguyễn</a:t>
              </a:r>
              <a:r>
                <a:rPr lang="en-US" b="1" dirty="0">
                  <a:solidFill>
                    <a:schemeClr val="lt1"/>
                  </a:solidFill>
                </a:rPr>
                <a:t> Bùi Kim </a:t>
              </a:r>
              <a:r>
                <a:rPr lang="en-US" b="1" dirty="0" err="1">
                  <a:solidFill>
                    <a:schemeClr val="lt1"/>
                  </a:solidFill>
                </a:rPr>
                <a:t>Ngân</a:t>
              </a:r>
              <a:r>
                <a:rPr lang="en-US" b="1" dirty="0">
                  <a:solidFill>
                    <a:schemeClr val="lt1"/>
                  </a:solidFill>
                </a:rPr>
                <a:t> – 20520648 – ANTN2020</a:t>
              </a:r>
            </a:p>
            <a:p>
              <a:pPr marL="210736" algn="r"/>
              <a:r>
                <a:rPr lang="en-US" b="1" dirty="0" err="1">
                  <a:solidFill>
                    <a:schemeClr val="lt1"/>
                  </a:solidFill>
                </a:rPr>
                <a:t>Nguyễn</a:t>
              </a:r>
              <a:r>
                <a:rPr lang="en-US" b="1" dirty="0">
                  <a:solidFill>
                    <a:schemeClr val="lt1"/>
                  </a:solidFill>
                </a:rPr>
                <a:t> Bình </a:t>
              </a:r>
              <a:r>
                <a:rPr lang="en-US" b="1" dirty="0" err="1">
                  <a:solidFill>
                    <a:schemeClr val="lt1"/>
                  </a:solidFill>
                </a:rPr>
                <a:t>Thục</a:t>
              </a:r>
              <a:r>
                <a:rPr lang="en-US" b="1" dirty="0">
                  <a:solidFill>
                    <a:schemeClr val="lt1"/>
                  </a:solidFill>
                </a:rPr>
                <a:t> </a:t>
              </a:r>
              <a:r>
                <a:rPr lang="en-US" b="1" dirty="0" err="1">
                  <a:solidFill>
                    <a:schemeClr val="lt1"/>
                  </a:solidFill>
                </a:rPr>
                <a:t>Trâm</a:t>
              </a:r>
              <a:r>
                <a:rPr lang="en-US" b="1" dirty="0">
                  <a:solidFill>
                    <a:schemeClr val="lt1"/>
                  </a:solidFill>
                </a:rPr>
                <a:t> – 20520815 – ANTN2020</a:t>
              </a:r>
              <a:endParaRPr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682698" y="3193819"/>
              <a:ext cx="9995563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Tools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: </a:t>
              </a:r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Snort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, </a:t>
              </a:r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Suricata</a:t>
              </a:r>
              <a:endParaRPr lang="vi-VN" sz="2800" b="1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endParaRPr>
            </a:p>
            <a:p>
              <a:pPr marL="210185" algn="r"/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Machine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 </a:t>
              </a:r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Learning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: </a:t>
              </a:r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Malware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 </a:t>
              </a:r>
              <a:r>
                <a:rPr lang="vi-VN" sz="2800" b="1" dirty="0" err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Detection</a:t>
              </a:r>
              <a:r>
                <a:rPr lang="vi-VN" sz="28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 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AC7D7-34C4-2CCD-2F1D-C27D31052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01"/>
            <a:ext cx="9144000" cy="52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7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3D8B7E-DF5E-89E0-1816-7F7C2116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874"/>
            <a:ext cx="9144000" cy="53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80207-1123-F4C6-6204-2D45116C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12" y="1234176"/>
            <a:ext cx="8321110" cy="46042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154A6C-8DCE-E740-A8C6-7805BFDDF071}"/>
              </a:ext>
            </a:extLst>
          </p:cNvPr>
          <p:cNvSpPr/>
          <p:nvPr/>
        </p:nvSpPr>
        <p:spPr>
          <a:xfrm>
            <a:off x="5175315" y="2318994"/>
            <a:ext cx="1159497" cy="12066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Snort</a:t>
            </a:r>
          </a:p>
          <a:p>
            <a:pPr algn="ctr"/>
            <a:r>
              <a:rPr lang="en-US" dirty="0"/>
              <a:t>Suricata</a:t>
            </a:r>
            <a:endParaRPr lang="vi-V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053AF8-76D6-5D81-917D-B20D3E404E18}"/>
              </a:ext>
            </a:extLst>
          </p:cNvPr>
          <p:cNvSpPr/>
          <p:nvPr/>
        </p:nvSpPr>
        <p:spPr>
          <a:xfrm>
            <a:off x="5175314" y="4417193"/>
            <a:ext cx="1159497" cy="12066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endParaRPr lang="vi-V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54950A-49F3-50E0-3F1F-19888ADD3D82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5755063" y="3525625"/>
            <a:ext cx="1" cy="89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6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>
                <a:solidFill>
                  <a:srgbClr val="FF0000"/>
                </a:solidFill>
              </a:rPr>
              <a:t>Phần</a:t>
            </a:r>
            <a:r>
              <a:rPr lang="en-US" sz="3200" b="1">
                <a:solidFill>
                  <a:srgbClr val="FF0000"/>
                </a:solidFill>
              </a:rPr>
              <a:t> III: </a:t>
            </a:r>
            <a:r>
              <a:rPr lang="en-US" sz="3200" b="1" err="1">
                <a:solidFill>
                  <a:srgbClr val="FF0000"/>
                </a:solidFill>
              </a:rPr>
              <a:t>Thực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nghiệm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và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Đánh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giá</a:t>
            </a:r>
            <a:endParaRPr lang="en-US" sz="32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1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3D4E0-29C9-F114-3472-4B728F0DA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6" y="1304140"/>
            <a:ext cx="8289828" cy="466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E7C56-5C62-7DF7-3FFB-285184F9D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t="18662" r="34672" b="67718"/>
          <a:stretch/>
        </p:blipFill>
        <p:spPr>
          <a:xfrm>
            <a:off x="202936" y="2433180"/>
            <a:ext cx="8738128" cy="1338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F57BF-69D2-1F0B-2912-3DEFB53F7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6" y="3886698"/>
            <a:ext cx="8738128" cy="8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82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BCB46-0F93-4B1F-0564-0CBB330AC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18643" r="47489" b="55323"/>
          <a:stretch/>
        </p:blipFill>
        <p:spPr>
          <a:xfrm>
            <a:off x="399421" y="1765169"/>
            <a:ext cx="8345157" cy="332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A67FA-9029-5DF4-01FB-97904097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88" y="1072821"/>
            <a:ext cx="7158012" cy="47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0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D04EE-3638-308C-A1A4-0788A8B5B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6" y="1334662"/>
            <a:ext cx="8177143" cy="131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F3413-7F5F-DEEF-37C7-A33D3D0EC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5" y="2961193"/>
            <a:ext cx="8177143" cy="23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F3D73-E8A3-FBDF-8CA1-0F8C2FEF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51" y="932724"/>
            <a:ext cx="6696098" cy="52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1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594557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 err="1"/>
              <a:t>Giới</a:t>
            </a:r>
            <a:r>
              <a:rPr lang="en-US" sz="3200" b="1"/>
              <a:t> </a:t>
            </a:r>
            <a:r>
              <a:rPr lang="en-US" sz="3200" b="1" err="1"/>
              <a:t>thiệu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D4917-9A89-5A15-ACF7-7B3FA7AF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47" y="1058158"/>
            <a:ext cx="4724596" cy="515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54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1202F-8417-3EDB-FB4F-1A3B80C6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5" t="13436" r="49418" b="8488"/>
          <a:stretch/>
        </p:blipFill>
        <p:spPr>
          <a:xfrm>
            <a:off x="287518" y="1203268"/>
            <a:ext cx="3799002" cy="473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EECD8-1AB3-B4AC-5011-021F5B3B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82" y="1283313"/>
            <a:ext cx="45053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23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20060D-7701-3CC8-D306-67A8E150A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11"/>
          <a:stretch/>
        </p:blipFill>
        <p:spPr>
          <a:xfrm>
            <a:off x="502374" y="1377243"/>
            <a:ext cx="8139252" cy="43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0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0B4E5-E233-52F9-BF81-C08FE629A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9" y="1281890"/>
            <a:ext cx="8511341" cy="45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9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0FD28-365F-ED5D-3D40-27A13FBA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612374"/>
            <a:ext cx="8808550" cy="163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8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CBAE424-3A43-96EF-81F4-DD5487E0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" y="1523714"/>
            <a:ext cx="8954394" cy="38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50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4BC9726-EC8F-274D-8370-F1992950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6902"/>
            <a:ext cx="9144000" cy="16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20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630AFC-B9E7-0D4C-5960-B7462C1C9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432"/>
            <a:ext cx="9144000" cy="39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7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A3836E5-1456-5502-CFDB-19594DF4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737"/>
            <a:ext cx="9144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2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8B13E3-54FA-2D03-EB6C-33863EED1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432"/>
            <a:ext cx="9144000" cy="39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8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>
                <a:solidFill>
                  <a:srgbClr val="FF0000"/>
                </a:solidFill>
              </a:rPr>
              <a:t>Phần I: </a:t>
            </a:r>
            <a:r>
              <a:rPr lang="en-US" sz="3200" b="1" err="1">
                <a:solidFill>
                  <a:srgbClr val="FF0000"/>
                </a:solidFill>
              </a:rPr>
              <a:t>Giới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thiệu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đề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tài</a:t>
            </a:r>
            <a:endParaRPr lang="vi-VN" sz="3200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8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4DF8E2-3949-FEDD-A726-7291B07B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893"/>
            <a:ext cx="9144000" cy="41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0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48B2EE-B807-BEB8-D034-BDFB9D03C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432"/>
            <a:ext cx="9144000" cy="399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91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E5EB62-920E-C11B-B744-0BF3A860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199"/>
            <a:ext cx="9144000" cy="44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1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033D5-5FCC-CD96-B834-A2210970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93" y="1017191"/>
            <a:ext cx="5688613" cy="482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2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>
                <a:solidFill>
                  <a:srgbClr val="FF0000"/>
                </a:solidFill>
              </a:rPr>
              <a:t>Phần</a:t>
            </a:r>
            <a:r>
              <a:rPr lang="en-US" sz="3200" b="1">
                <a:solidFill>
                  <a:srgbClr val="FF0000"/>
                </a:solidFill>
              </a:rPr>
              <a:t> IV: </a:t>
            </a:r>
            <a:r>
              <a:rPr lang="en-US" sz="3200" b="1" err="1">
                <a:solidFill>
                  <a:srgbClr val="FF0000"/>
                </a:solidFill>
              </a:rPr>
              <a:t>Kết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luận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và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hướng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phát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triển</a:t>
            </a:r>
            <a:endParaRPr lang="en-US" sz="3200" b="1">
              <a:solidFill>
                <a:srgbClr val="FF0000"/>
              </a:solidFill>
            </a:endParaRPr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79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IV: Kết luận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D59-4069-CF18-72D7-100149EA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vi-VN" dirty="0"/>
              <a:t>Các cảnh báo được sinh ra nhanh chóng, giúp đội ứng cứu sự cố có thể kịp thời xử lý. 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vi-VN" dirty="0"/>
              <a:t>Phương pháp học máy đã thực đã đưa ra được các chỉ số khi áp dụng trong việc phát hiện mã độc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IV: Kết luận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D59-4069-CF18-72D7-100149EA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vi-VN" dirty="0"/>
              <a:t>Mở rộng thêm các luật phát hiện xâm nhập đối với các loại hình tấn công mới xuất hiện. 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r>
              <a:rPr lang="vi-VN" dirty="0"/>
              <a:t>Tích hợp ML, DL, SIEM </a:t>
            </a:r>
            <a:r>
              <a:rPr lang="vi-VN" dirty="0" err="1"/>
              <a:t>system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59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4811452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4600" b="1">
                <a:solidFill>
                  <a:schemeClr val="bg1"/>
                </a:solidFill>
              </a:rPr>
              <a:t>Xin </a:t>
            </a:r>
            <a:r>
              <a:rPr lang="en-US" sz="4600" b="1" err="1">
                <a:solidFill>
                  <a:schemeClr val="bg1"/>
                </a:solidFill>
              </a:rPr>
              <a:t>cảm</a:t>
            </a:r>
            <a:r>
              <a:rPr lang="en-US" sz="4600" b="1">
                <a:solidFill>
                  <a:schemeClr val="bg1"/>
                </a:solidFill>
              </a:rPr>
              <a:t> </a:t>
            </a:r>
            <a:r>
              <a:rPr lang="en-US" sz="4600" b="1" err="1">
                <a:solidFill>
                  <a:schemeClr val="bg1"/>
                </a:solidFill>
              </a:rPr>
              <a:t>ơn</a:t>
            </a:r>
            <a:r>
              <a:rPr lang="en-US" sz="4600" b="1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2" y="5652967"/>
            <a:ext cx="1205033" cy="120503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9711" y="5629342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BEB-FD03-2542-9891-8F67E975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441"/>
            <a:ext cx="9144000" cy="400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7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53052-4651-9628-6E46-150232C1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452"/>
            <a:ext cx="9144000" cy="32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>
                <a:solidFill>
                  <a:srgbClr val="FF0000"/>
                </a:solidFill>
              </a:rPr>
              <a:t>Phần II: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Phương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pháp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thiết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kế</a:t>
            </a:r>
            <a:endParaRPr lang="en-US" sz="32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8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269D1-9DF1-6290-283A-801DC6A6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829"/>
            <a:ext cx="9144000" cy="52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3BC92-B57C-B005-F2FC-CBEED90A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809"/>
            <a:ext cx="9144000" cy="51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II: Phương pháp thiết kế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D185B-2AEE-CDCD-F199-2715430C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529"/>
            <a:ext cx="9144000" cy="53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13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633</Words>
  <Application>Microsoft Office PowerPoint</Application>
  <PresentationFormat>On-screen Show (4:3)</PresentationFormat>
  <Paragraphs>116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Nova Cond</vt:lpstr>
      <vt:lpstr>Calibri</vt:lpstr>
      <vt:lpstr>Calibri Light</vt:lpstr>
      <vt:lpstr>Elle Futura</vt:lpstr>
      <vt:lpstr>Office Theme</vt:lpstr>
      <vt:lpstr>PowerPoint Presentation</vt:lpstr>
      <vt:lpstr>Nội dung báo cáo</vt:lpstr>
      <vt:lpstr>Nội dung báo cáo</vt:lpstr>
      <vt:lpstr>Phần I: Giới thiệu đề tài</vt:lpstr>
      <vt:lpstr>Phần I: Giới thiệu đề tài</vt:lpstr>
      <vt:lpstr>Nội dung báo cáo</vt:lpstr>
      <vt:lpstr>Phần II: Phương pháp thiết kế</vt:lpstr>
      <vt:lpstr>Phần II: Phương pháp thiết kế</vt:lpstr>
      <vt:lpstr>Phần II: Phương pháp thiết kế</vt:lpstr>
      <vt:lpstr>Phần II: Phương pháp thiết kế</vt:lpstr>
      <vt:lpstr>Phần II: Phương pháp thiết kế</vt:lpstr>
      <vt:lpstr>Phần II: Phương pháp thiết kế</vt:lpstr>
      <vt:lpstr>Nội dung báo cáo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Nội dung báo cáo</vt:lpstr>
      <vt:lpstr>Phần IV: Kết luận và hướng phát triển</vt:lpstr>
      <vt:lpstr>Phần IV: Kết luận và hướng phát triển</vt:lpstr>
      <vt:lpstr>Xin cảm ơn.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3</cp:revision>
  <dcterms:created xsi:type="dcterms:W3CDTF">2018-07-22T00:13:03Z</dcterms:created>
  <dcterms:modified xsi:type="dcterms:W3CDTF">2023-12-21T01:45:59Z</dcterms:modified>
</cp:coreProperties>
</file>